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71" r:id="rId5"/>
    <p:sldId id="272" r:id="rId6"/>
    <p:sldId id="274" r:id="rId7"/>
    <p:sldId id="275" r:id="rId8"/>
    <p:sldId id="259" r:id="rId9"/>
    <p:sldId id="260" r:id="rId10"/>
    <p:sldId id="261" r:id="rId11"/>
    <p:sldId id="263" r:id="rId12"/>
    <p:sldId id="264" r:id="rId13"/>
    <p:sldId id="267" r:id="rId14"/>
    <p:sldId id="265" r:id="rId15"/>
    <p:sldId id="269" r:id="rId16"/>
    <p:sldId id="268" r:id="rId17"/>
  </p:sldIdLst>
  <p:sldSz cx="9144000" cy="6858000" type="screen4x3"/>
  <p:notesSz cx="9869488" cy="67357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20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6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0426" y="0"/>
            <a:ext cx="4276778" cy="336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A43F90-32D3-4F21-A93A-BF7D1A71748A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397806"/>
            <a:ext cx="4276778" cy="336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0426" y="6397806"/>
            <a:ext cx="4276778" cy="336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F013C-2D8F-4913-BBB2-23964C8A91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6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0997" y="0"/>
            <a:ext cx="4276778" cy="336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E81374-2D2B-4348-98A7-B7ED12CAFA7C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4825"/>
            <a:ext cx="3367088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6949" y="3199488"/>
            <a:ext cx="7895590" cy="30310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397416"/>
            <a:ext cx="4276778" cy="336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0997" y="6397416"/>
            <a:ext cx="4276778" cy="336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B029D-9CDD-4DD6-9039-B720F8B3CE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3C3687B-C9D8-4431-9D8E-9EB7B39DBBC1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7AB28-C21E-4255-8EEF-A80917EA19A8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79306F2-E0D8-438B-BC84-5222D545A758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7C800-3837-4377-BA16-BFF7F0DB2FBC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3AB73-D447-40D1-8BB6-E17889182B47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CA031E6-3F3B-414A-9233-CE5483403473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395CF94-CFFB-4286-ACEB-391224D4F3B1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55073-1D39-40D5-A471-50A6F506B32C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3043-DCEF-40CC-8561-791E011C6580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E56E9-E8D0-4617-A75E-3F02B1BFEC00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E1EBF52-D13E-4AF9-A410-51E6A64B3D88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75E80C8-046F-46D5-B9AD-87DD60A06A00}" type="datetime1">
              <a:rPr lang="vi-VN" smtClean="0"/>
              <a:pPr/>
              <a:t>25/08/2020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376F1D4-BD7E-4DC2-9167-66E9775FC5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371600"/>
            <a:ext cx="8458200" cy="2209800"/>
          </a:xfrm>
        </p:spPr>
        <p:txBody>
          <a:bodyPr>
            <a:normAutofit/>
          </a:bodyPr>
          <a:lstStyle/>
          <a:p>
            <a:pPr algn="ctr"/>
            <a:r>
              <a:rPr lang="en-US" sz="6000" smtClean="0">
                <a:latin typeface="Calibri" pitchFamily="34" charset="0"/>
                <a:cs typeface="Calibri" pitchFamily="34" charset="0"/>
              </a:rPr>
              <a:t>HƯỚNG DẪN VIẾT BÀI TRUYỀN THÔNG </a:t>
            </a:r>
            <a:endParaRPr lang="en-US" sz="6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  <a:cs typeface="Calibri" pitchFamily="34" charset="0"/>
              </a:rPr>
              <a:t>BS. 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Dương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Thị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Lan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4.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Các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bước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xây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dựng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viết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sz="3000" dirty="0" err="1">
                <a:latin typeface="Calibri" pitchFamily="34" charset="0"/>
                <a:cs typeface="Calibri" pitchFamily="34" charset="0"/>
              </a:rPr>
              <a:t>Để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xây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dựng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có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3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bước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cơ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bản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0" indent="627063" algn="just">
              <a:buNone/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Thu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thập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tin,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tư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liệu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: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qua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nghiên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cứu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tài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liệu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sách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báo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văn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bản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;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quan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sát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;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hỏi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chuyện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phỏng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vấn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0" indent="627063" algn="just">
              <a:buNone/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Dự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kiến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loại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: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thuộc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loại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nào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tùy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tầm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vóc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giá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trị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thời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điểm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sự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thú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vị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hấp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dẫn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của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điển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hình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;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bên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cạnh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đó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chọn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loại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còn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tùy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vào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mục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đích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phương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tiện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và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đối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tượng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tuyên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(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độ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tuổi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nhận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thức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giới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tính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…).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loại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dụng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khi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về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điển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hình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là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loại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phản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ánh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501E0-B401-4AD2-9446-345DC41C8CA5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4.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Các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bước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xây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dựng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b="1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viết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463550" algn="just">
              <a:buFontTx/>
              <a:buChar char="-"/>
            </a:pP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Thể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: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có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3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cách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thông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marL="0" indent="463550" algn="just">
              <a:buNone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(1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)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theo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trục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thời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gian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từ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quá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khứ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đến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; 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marL="0" indent="463550" algn="just">
              <a:buNone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2)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bắt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đầu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từ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sau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đó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quay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quá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khứ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; 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marL="0" indent="463550" algn="just">
              <a:buNone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3)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hợp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cả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hai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cách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–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quá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khứ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–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. 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marL="0" indent="463550" algn="just">
              <a:buNone/>
            </a:pP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Mỗi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chỉ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nên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trong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khoảng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500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đến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dưới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1000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chữ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. 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marL="0" indent="463550" algn="just">
              <a:buFontTx/>
              <a:buChar char="-"/>
            </a:pP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Mỗi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phải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có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tiêu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đề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tiêu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đề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cần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ngắn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gọn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thường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chỉ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10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từ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trở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),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rõ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nội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dung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cốt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lõi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đúng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tinh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thần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tránh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tình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trạng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giật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gân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câu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khách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tiêu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đề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đằng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nội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dung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nẻo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A7124-BEC1-4BCF-9C87-4A511F76B6DA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5.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Một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số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yêu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cầu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khác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trong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thông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5.1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Ảnh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minh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họa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pPr marL="0" indent="463550" algn="just">
              <a:buNone/>
            </a:pPr>
            <a:r>
              <a:rPr lang="en-US" sz="2800" dirty="0" err="1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thường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những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thường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yêu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cầu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ảnh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minh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họa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tấm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ảnh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minh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họa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phải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đáp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ứng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được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số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yêu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cầu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sau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: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có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nội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dung,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chủ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đề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ý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nghĩa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rõ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ràng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;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có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giá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trị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tin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thời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sự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;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phản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ảnh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được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khía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cạnh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tiêu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biểu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của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nhân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vật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0" indent="463550" algn="just">
              <a:buNone/>
            </a:pPr>
            <a:r>
              <a:rPr lang="en-US" sz="2800" i="1" dirty="0" err="1">
                <a:latin typeface="Calibri" pitchFamily="34" charset="0"/>
                <a:cs typeface="Calibri" pitchFamily="34" charset="0"/>
              </a:rPr>
              <a:t>Những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i="1" dirty="0" err="1">
                <a:latin typeface="Calibri" pitchFamily="34" charset="0"/>
                <a:cs typeface="Calibri" pitchFamily="34" charset="0"/>
              </a:rPr>
              <a:t>lưu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 ý </a:t>
            </a:r>
            <a:r>
              <a:rPr lang="en-US" sz="2800" i="1" dirty="0" err="1">
                <a:latin typeface="Calibri" pitchFamily="34" charset="0"/>
                <a:cs typeface="Calibri" pitchFamily="34" charset="0"/>
              </a:rPr>
              <a:t>khi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i="1" dirty="0" err="1">
                <a:latin typeface="Calibri" pitchFamily="34" charset="0"/>
                <a:cs typeface="Calibri" pitchFamily="34" charset="0"/>
              </a:rPr>
              <a:t>chụp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i="1" dirty="0" err="1">
                <a:latin typeface="Calibri" pitchFamily="34" charset="0"/>
                <a:cs typeface="Calibri" pitchFamily="34" charset="0"/>
              </a:rPr>
              <a:t>ảnh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 minh </a:t>
            </a:r>
            <a:r>
              <a:rPr lang="en-US" sz="2800" i="1" dirty="0" err="1">
                <a:latin typeface="Calibri" pitchFamily="34" charset="0"/>
                <a:cs typeface="Calibri" pitchFamily="34" charset="0"/>
              </a:rPr>
              <a:t>họa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: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pPr marL="0" indent="463550" algn="just">
              <a:buNone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Hãy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ghi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điều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đang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diễn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ra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B0666-7F54-4CAC-AE58-3E4E10AFD731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5.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Một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số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yêu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cầu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khác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trong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tiếp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tin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ảnh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: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mỗi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bức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ảnh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phải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mang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tin,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đó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là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nhân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vật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điển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hình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đang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thực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việc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của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họ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hoặc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muốn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ghi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sự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hội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nghị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hội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thảo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… (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với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hội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nghị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hội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thảo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…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tốt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nhất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hãy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lấy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được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phông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nền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sân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khấu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).</a:t>
            </a:r>
          </a:p>
          <a:p>
            <a:pPr marL="0" indent="0" algn="just">
              <a:buNone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--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Chú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thích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ảnh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: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chú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thích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ngắn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gọn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;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lời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và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ảnh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phải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thống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nhất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bổ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sung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cho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nhau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trong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việc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phản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ánh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sự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cách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đầy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đủ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chính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xác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E99C0-9834-448F-9708-B29F7A11D08C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5.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Một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số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yêu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cầu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khác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trong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tiếp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)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5.2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Tránh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định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kiến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giới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r>
              <a:rPr lang="en-US" sz="2800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đạt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yêu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cầu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cần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lưu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ý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rơi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vào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định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kiến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giới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vô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tình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cổ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súy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cho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những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khuôn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mẫu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từng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làm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hạn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chế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khả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năng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gây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áp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lực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đối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với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người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phụ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nữ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hay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người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đàn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.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F043-599F-4AE6-B346-DADF5B7B1087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unnamed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4800" y="228600"/>
            <a:ext cx="8534399" cy="6629399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E702-F7E9-4E3E-849D-7BA25C4CBC40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7400"/>
            <a:ext cx="9144000" cy="17526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altLang="en-US" sz="6600" b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XIN CẢM ƠN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6ECB5-0CCA-4919-B9D4-43E7D41A9DE5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err="1" smtClean="0">
                <a:latin typeface="Calibri" pitchFamily="34" charset="0"/>
                <a:cs typeface="Calibri" pitchFamily="34" charset="0"/>
              </a:rPr>
              <a:t>Mục</a:t>
            </a:r>
            <a:r>
              <a:rPr lang="en-US" sz="54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5400" b="1" err="1" smtClean="0">
                <a:latin typeface="Calibri" pitchFamily="34" charset="0"/>
                <a:cs typeface="Calibri" pitchFamily="34" charset="0"/>
              </a:rPr>
              <a:t>tiêu</a:t>
            </a:r>
            <a:endParaRPr lang="en-US" sz="54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1.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Nguyên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tắc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thông</a:t>
            </a:r>
            <a:endParaRPr lang="en-US" sz="3700" dirty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2.Những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yêu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cầu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cơ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bản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của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thông</a:t>
            </a:r>
            <a:endParaRPr lang="en-US" sz="3700" dirty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en-US" sz="3700" b="1" dirty="0">
                <a:latin typeface="Calibri" pitchFamily="34" charset="0"/>
                <a:cs typeface="Calibri" pitchFamily="34" charset="0"/>
              </a:rPr>
              <a:t>3.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Cấu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trúc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cơ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bản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của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>
              <a:buNone/>
            </a:pP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4.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Các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bước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xây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dựng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just">
              <a:buNone/>
            </a:pP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5.Một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số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yêu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cầu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khác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trong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37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700" b="1" dirty="0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37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3700" b="1" dirty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97CCA-9D78-47A1-97CA-BABFF8FCF881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1.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Nguyên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tắc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thông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err="1" smtClean="0">
                <a:latin typeface="Calibri" pitchFamily="34" charset="0"/>
                <a:cs typeface="Calibri" pitchFamily="34" charset="0"/>
              </a:rPr>
              <a:t>Dựa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vào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mục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đích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và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kiến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thức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y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học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chúng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ta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có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người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làm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cần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vạch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ra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nội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dung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cần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trong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đó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cần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phân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định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rõ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: </a:t>
            </a:r>
          </a:p>
          <a:p>
            <a:r>
              <a:rPr lang="en-US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gì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phải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biết</a:t>
            </a:r>
            <a:endParaRPr lang="en-US" smtClean="0">
              <a:latin typeface="Calibri" pitchFamily="34" charset="0"/>
              <a:cs typeface="Calibri" pitchFamily="34" charset="0"/>
            </a:endParaRPr>
          </a:p>
          <a:p>
            <a:r>
              <a:rPr lang="en-US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gì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cần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biết</a:t>
            </a:r>
            <a:endParaRPr lang="en-US" smtClean="0">
              <a:latin typeface="Calibri" pitchFamily="34" charset="0"/>
              <a:cs typeface="Calibri" pitchFamily="34" charset="0"/>
            </a:endParaRPr>
          </a:p>
          <a:p>
            <a:r>
              <a:rPr lang="en-US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gì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nên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biết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F7D-6264-4D41-911E-A8A040B4A217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1.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Nguyên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tắc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tiếp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)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gì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phải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biết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0" indent="465138" algn="just">
              <a:buNone/>
            </a:pPr>
            <a:r>
              <a:rPr lang="en-US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Người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làm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cần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phải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giới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hạn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được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chủ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đề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tránh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mở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rộng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miên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man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đưa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ra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nhiều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tin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trong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một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lúc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0" indent="465138" algn="just">
              <a:buNone/>
            </a:pPr>
            <a:r>
              <a:rPr lang="en-US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Đó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là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tin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mà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học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sinh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phải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biết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và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họ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có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thể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tiếp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thu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và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thực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hiện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được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63A9D-E875-4BFD-AF11-B5B291FD685D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1.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Nguyên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tắc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tiếp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)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gì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cần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biết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: </a:t>
            </a:r>
          </a:p>
          <a:p>
            <a:pPr marL="0" indent="465138" algn="just">
              <a:buNone/>
            </a:pPr>
            <a:r>
              <a:rPr lang="en-US" err="1" smtClean="0">
                <a:latin typeface="Calibri" pitchFamily="34" charset="0"/>
                <a:cs typeface="Calibri" pitchFamily="34" charset="0"/>
              </a:rPr>
              <a:t>Giúp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cho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đối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tượng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hiểu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biết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nhiều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hơn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có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liên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quan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mật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thiết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đến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vấn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đề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cần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giáo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dục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0" indent="465138" algn="just"/>
            <a:r>
              <a:rPr lang="en-US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gì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nên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biết</a:t>
            </a:r>
            <a:endParaRPr lang="en-US" smtClean="0">
              <a:latin typeface="Calibri" pitchFamily="34" charset="0"/>
              <a:cs typeface="Calibri" pitchFamily="34" charset="0"/>
            </a:endParaRPr>
          </a:p>
          <a:p>
            <a:pPr marL="0" indent="465138" algn="just">
              <a:buNone/>
            </a:pPr>
            <a:r>
              <a:rPr lang="en-US" err="1" smtClean="0">
                <a:latin typeface="Calibri" pitchFamily="34" charset="0"/>
                <a:cs typeface="Calibri" pitchFamily="34" charset="0"/>
              </a:rPr>
              <a:t>Giúp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đối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tượng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nắm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vững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chủ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đề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và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có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thể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sẵn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sàng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giải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đáp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một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số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câu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hỏi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thắc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mắc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của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người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err="1" smtClean="0">
                <a:latin typeface="Calibri" pitchFamily="34" charset="0"/>
                <a:cs typeface="Calibri" pitchFamily="34" charset="0"/>
              </a:rPr>
              <a:t>khác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E9DFB-458D-4B99-8D81-AD4BB0747710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2.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yêu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cầu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của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một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.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cho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ai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pPr marL="0" indent="465138" algn="just">
              <a:buNone/>
            </a:pPr>
            <a:r>
              <a:rPr lang="en-US" dirty="0" err="1" smtClean="0">
                <a:latin typeface="Calibri" pitchFamily="34" charset="0"/>
                <a:cs typeface="Calibri" pitchFamily="34" charset="0"/>
              </a:rPr>
              <a:t>Phân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tích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đối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tượng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để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chọn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nội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dung,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cách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hành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văn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…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phù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hợp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với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từng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nhóm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đối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tượng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nhằm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gây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được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sự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hứng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thú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ở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người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nghe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r>
              <a:rPr lang="en-US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gì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pPr marL="0" indent="465138" algn="just"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điều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cần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phải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đạt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đáp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ứng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đúng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mục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đích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ngắn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gọn,dễ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hiểu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đầy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đủ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tin.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Cần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vạch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rõ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lượng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tin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bao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nhiêu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là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đủ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có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đáp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ứng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sự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quan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tâm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người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nghe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hay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không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indent="465138" algn="just"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Không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điều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còn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đang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nghiên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cứu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87DAA-DC6C-415A-BDA7-4AED4B07277A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2.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yêu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cầu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của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một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. (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tiếp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)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như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thế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nào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pPr marL="0" indent="465138" algn="just"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theo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thể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chủ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động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có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tính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khẳng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định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chắc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chắn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indent="465138" algn="just"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Dùng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các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từ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ngữ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đơn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giản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dễ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hiểu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ngôn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ngữ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địa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phương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phù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hợp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với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đối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tượng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giáo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dục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indent="465138" algn="just"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Đưa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ra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những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lời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khuyên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thực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tế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thực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indent="465138" algn="just"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phát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thanh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Đọc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không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quá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10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phút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indent="465138" algn="just"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viết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để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nói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chuyện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trực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tiếp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Không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quá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20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phút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n-US" dirty="0">
                <a:latin typeface="Calibri" pitchFamily="34" charset="0"/>
                <a:cs typeface="Calibri" pitchFamily="34" charset="0"/>
              </a:rPr>
              <a:t>	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5A01-551C-4242-B246-9BDB51FF7619}" type="datetime1">
              <a:rPr lang="vi-VN" smtClean="0"/>
              <a:pPr/>
              <a:t>25/08/2020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278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0"/>
            <a:ext cx="8153400" cy="1219200"/>
          </a:xfrm>
        </p:spPr>
        <p:txBody>
          <a:bodyPr>
            <a:noAutofit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3.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Cấu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trúc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cơ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bản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của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một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thông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thường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theo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thức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 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5W + 1H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đó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là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:</a:t>
            </a:r>
          </a:p>
          <a:p>
            <a:pPr algn="just"/>
            <a:r>
              <a:rPr lang="en-US" sz="2800" b="1" dirty="0">
                <a:latin typeface="Calibri" pitchFamily="34" charset="0"/>
                <a:cs typeface="Calibri" pitchFamily="34" charset="0"/>
              </a:rPr>
              <a:t>W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ho (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ai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liên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quan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):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để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xác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định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rõ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ai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là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chủ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của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?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một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người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hoặc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tập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mà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đề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cập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đến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r>
              <a:rPr lang="en-US" sz="2800" b="1" dirty="0">
                <a:latin typeface="Calibri" pitchFamily="34" charset="0"/>
                <a:cs typeface="Calibri" pitchFamily="34" charset="0"/>
              </a:rPr>
              <a:t>W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hat (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chuyện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gì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xảy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ra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):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tập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cá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nhân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đó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đã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làm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gì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?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gì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xảy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ra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mà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phương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tiện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truyền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và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công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chúng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nên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biết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r>
              <a:rPr lang="en-US" sz="2800" b="1" dirty="0">
                <a:latin typeface="Calibri" pitchFamily="34" charset="0"/>
                <a:cs typeface="Calibri" pitchFamily="34" charset="0"/>
              </a:rPr>
              <a:t>W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here (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xảy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ra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ở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đâu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):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họ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sống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ở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đâu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?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Nêu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cụ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địa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chỉ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của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nơi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họ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sống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1B6E6-F02F-47FC-BAE7-D832C79EA5A2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3.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Cấu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trúc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cơ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bản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của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một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bài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truyền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thông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b="1" err="1" smtClean="0">
                <a:latin typeface="Calibri" pitchFamily="34" charset="0"/>
                <a:cs typeface="Calibri" pitchFamily="34" charset="0"/>
              </a:rPr>
              <a:t>tiếp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)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sz="3400" b="1" dirty="0">
                <a:latin typeface="Calibri" pitchFamily="34" charset="0"/>
                <a:cs typeface="Calibri" pitchFamily="34" charset="0"/>
              </a:rPr>
              <a:t>W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hen (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xảy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ra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khi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nào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):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việc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ấy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diễn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ra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khi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nào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?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Đã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kéo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dài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bao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lâu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?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Khi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đề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cập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đến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mô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hình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hay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điển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hình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chúng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luôn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cần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quan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tâm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đến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thời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gian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tồn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tại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của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nó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.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Thời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gian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và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địa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điểm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phải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thật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cụ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rõ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ràng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và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chính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xác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r>
              <a:rPr lang="en-US" sz="3400" b="1" dirty="0">
                <a:latin typeface="Calibri" pitchFamily="34" charset="0"/>
                <a:cs typeface="Calibri" pitchFamily="34" charset="0"/>
              </a:rPr>
              <a:t>W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hy (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tại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sao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chuyện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đó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xảy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ra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):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nguyên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nhân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nào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khiến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họ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làm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được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điều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khác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biệt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ấy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?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tại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sao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chúng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cần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quan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tâm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đến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việc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họ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làm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?</a:t>
            </a:r>
          </a:p>
          <a:p>
            <a:pPr algn="just"/>
            <a:r>
              <a:rPr lang="en-US" sz="3400" b="1" dirty="0">
                <a:latin typeface="Calibri" pitchFamily="34" charset="0"/>
                <a:cs typeface="Calibri" pitchFamily="34" charset="0"/>
              </a:rPr>
              <a:t>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ow (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chuyện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đó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xảy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ra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như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thế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nào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):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họ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đã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làm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như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thế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nào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?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Đối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với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bài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viết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về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mô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hình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điển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hình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thì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đây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là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phần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quan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trọng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nhất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.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Phần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này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mô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tả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cách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làm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để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người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đọc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có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noi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gương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điển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hình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cán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bộ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Hội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có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thể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dựa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vào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những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thông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tin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này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bổ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sung,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chọn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lọc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để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nhân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rộng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mô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hình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cách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làm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hay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đến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hội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viên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của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400" dirty="0" err="1">
                <a:latin typeface="Calibri" pitchFamily="34" charset="0"/>
                <a:cs typeface="Calibri" pitchFamily="34" charset="0"/>
              </a:rPr>
              <a:t>mình</a:t>
            </a:r>
            <a:r>
              <a:rPr lang="en-US" sz="3400" dirty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4462-E35E-4547-A10B-025F1682021C}" type="datetime1">
              <a:rPr lang="vi-VN" smtClean="0"/>
              <a:pPr/>
              <a:t>25/08/2020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561</TotalTime>
  <Words>1199</Words>
  <Application>Microsoft Office PowerPoint</Application>
  <PresentationFormat>On-screen Show (4:3)</PresentationFormat>
  <Paragraphs>83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Median</vt:lpstr>
      <vt:lpstr>HƯỚNG DẪN VIẾT BÀI TRUYỀN THÔNG </vt:lpstr>
      <vt:lpstr>Mục tiêu</vt:lpstr>
      <vt:lpstr>1. Nguyên tắc viết bài truyền thông</vt:lpstr>
      <vt:lpstr>1. Nguyên tắc viết bài truyền thông (tiếp)</vt:lpstr>
      <vt:lpstr>1. Nguyên tắc viết bài truyền thông (tiếp)</vt:lpstr>
      <vt:lpstr>2. Những yêu cầu của một bài truyền thông.</vt:lpstr>
      <vt:lpstr>2. Những yêu cầu của một bài truyền thông. (tiếp)</vt:lpstr>
      <vt:lpstr>3. Cấu trúc cơ bản của một bài truyền thông</vt:lpstr>
      <vt:lpstr>3. Cấu trúc cơ bản của một bài truyền thông (tiếp)</vt:lpstr>
      <vt:lpstr>4. Các bước xây dựng bài viết</vt:lpstr>
      <vt:lpstr>4. Các bước xây dựng bài viết</vt:lpstr>
      <vt:lpstr>5. Một số yêu cầu khác trong bài truyền thông</vt:lpstr>
      <vt:lpstr>5. Một số yêu cầu khác trong bài truyền thông (tiếp)</vt:lpstr>
      <vt:lpstr>5. Một số yêu cầu khác trong bài truyền thông (tiếp)</vt:lpstr>
      <vt:lpstr>Slide 15</vt:lpstr>
      <vt:lpstr>XIN CẢM ƠN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Hướng dẫn viết bài truyền thông</dc:title>
  <dc:creator>Admin</dc:creator>
  <cp:lastModifiedBy>bk</cp:lastModifiedBy>
  <cp:revision>36</cp:revision>
  <dcterms:created xsi:type="dcterms:W3CDTF">2020-08-05T00:58:43Z</dcterms:created>
  <dcterms:modified xsi:type="dcterms:W3CDTF">2020-08-24T22:43:52Z</dcterms:modified>
</cp:coreProperties>
</file>